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6"/>
  </p:notesMasterIdLst>
  <p:sldIdLst>
    <p:sldId id="508" r:id="rId3"/>
    <p:sldId id="510" r:id="rId4"/>
    <p:sldId id="541" r:id="rId5"/>
    <p:sldId id="536" r:id="rId6"/>
    <p:sldId id="533" r:id="rId7"/>
    <p:sldId id="526" r:id="rId8"/>
    <p:sldId id="538" r:id="rId9"/>
    <p:sldId id="544" r:id="rId10"/>
    <p:sldId id="542" r:id="rId11"/>
    <p:sldId id="543" r:id="rId12"/>
    <p:sldId id="507" r:id="rId13"/>
    <p:sldId id="501" r:id="rId14"/>
    <p:sldId id="545" r:id="rId1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mbria Math" panose="02040503050406030204" pitchFamily="18" charset="0"/>
      <p:regular r:id="rId21"/>
    </p:embeddedFont>
    <p:embeddedFont>
      <p:font typeface="黑体" panose="02010609060101010101" pitchFamily="49" charset="-122"/>
      <p:regular r:id="rId22"/>
    </p:embeddedFont>
    <p:embeddedFont>
      <p:font typeface="楷体" panose="02010609060101010101" pitchFamily="49" charset="-122"/>
      <p:regular r:id="rId23"/>
    </p:embeddedFont>
    <p:embeddedFont>
      <p:font typeface="幼圆" panose="02010509060101010101" pitchFamily="49" charset="-122"/>
      <p:regular r:id="rId24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33"/>
    <a:srgbClr val="009900"/>
    <a:srgbClr val="FF0000"/>
    <a:srgbClr val="FF6600"/>
    <a:srgbClr val="AFF22A"/>
    <a:srgbClr val="FFFFFF"/>
    <a:srgbClr val="CC99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0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234" y="96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font" Target="fonts/font5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8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10" Type="http://schemas.openxmlformats.org/officeDocument/2006/relationships/image" Target="../media/image24.wmf"/><Relationship Id="rId4" Type="http://schemas.openxmlformats.org/officeDocument/2006/relationships/image" Target="../media/image18.wmf"/><Relationship Id="rId9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4" Type="http://schemas.openxmlformats.org/officeDocument/2006/relationships/image" Target="../media/image4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966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154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20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1567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.xm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分数除法（二）（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AF6A0FC0-EECA-46F3-9D6A-EF033BE97479}"/>
              </a:ext>
            </a:extLst>
          </p:cNvPr>
          <p:cNvGrpSpPr/>
          <p:nvPr userDrawn="1"/>
        </p:nvGrpSpPr>
        <p:grpSpPr>
          <a:xfrm>
            <a:off x="8003462" y="4753123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DDB8B7F-DF13-4495-BFE5-3504072C7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40A5769E-A561-4216-B343-07E09EDFE3D0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72" r:id="rId3"/>
    <p:sldLayoutId id="2147483675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16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4.emf"/><Relationship Id="rId7" Type="http://schemas.openxmlformats.org/officeDocument/2006/relationships/slide" Target="slide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8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12" Type="http://schemas.openxmlformats.org/officeDocument/2006/relationships/image" Target="../media/image87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Relationship Id="rId14" Type="http://schemas.openxmlformats.org/officeDocument/2006/relationships/image" Target="../media/image8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14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22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9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1.wmf"/><Relationship Id="rId20" Type="http://schemas.openxmlformats.org/officeDocument/2006/relationships/image" Target="../media/image23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5.bin"/><Relationship Id="rId24" Type="http://schemas.microsoft.com/office/2007/relationships/hdphoto" Target="../media/hdphoto2.wdp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image" Target="../media/image28.png"/><Relationship Id="rId10" Type="http://schemas.openxmlformats.org/officeDocument/2006/relationships/image" Target="../media/image18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5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20.wmf"/><Relationship Id="rId22" Type="http://schemas.openxmlformats.org/officeDocument/2006/relationships/image" Target="../media/image2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image" Target="../media/image35.png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3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41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18" Type="http://schemas.openxmlformats.org/officeDocument/2006/relationships/image" Target="../media/image69.png"/><Relationship Id="rId3" Type="http://schemas.openxmlformats.org/officeDocument/2006/relationships/image" Target="../media/image54.png"/><Relationship Id="rId21" Type="http://schemas.openxmlformats.org/officeDocument/2006/relationships/oleObject" Target="../embeddings/oleObject21.bin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7.png"/><Relationship Id="rId20" Type="http://schemas.openxmlformats.org/officeDocument/2006/relationships/image" Target="../media/image71.png"/><Relationship Id="rId1" Type="http://schemas.openxmlformats.org/officeDocument/2006/relationships/vmlDrawing" Target="../drawings/vmlDrawing4.v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23" Type="http://schemas.openxmlformats.org/officeDocument/2006/relationships/image" Target="../media/image43.png"/><Relationship Id="rId10" Type="http://schemas.openxmlformats.org/officeDocument/2006/relationships/image" Target="../media/image61.png"/><Relationship Id="rId19" Type="http://schemas.openxmlformats.org/officeDocument/2006/relationships/image" Target="../media/image70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65.png"/><Relationship Id="rId22" Type="http://schemas.openxmlformats.org/officeDocument/2006/relationships/image" Target="../media/image4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7" name="矩形 26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30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1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单圆角矩形 31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单圆角矩形 34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单圆角矩形 37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单圆角矩形 38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361147" y="1435155"/>
            <a:ext cx="821122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分数除法（二）（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4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圆角矩形 41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43" name="圆角矩形 42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46" name="圆角矩形 45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47" name="圆角矩形 46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8" name="矩形 47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分数除法</a:t>
            </a:r>
          </a:p>
        </p:txBody>
      </p:sp>
      <p:sp>
        <p:nvSpPr>
          <p:cNvPr id="50" name="圆角矩形 49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5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2" name="组合 5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54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5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6237193" y="1529804"/>
            <a:ext cx="1944216" cy="28421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834211" y="1529804"/>
            <a:ext cx="1944216" cy="28421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6437" y="339502"/>
            <a:ext cx="5336717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结合下图说一说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095516" y="1779662"/>
          <a:ext cx="2088232" cy="2088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2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2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2058">
                <a:tc row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05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4116">
                <a:tc gridSpan="3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1747243" y="3003797"/>
                <a:ext cx="784778" cy="6705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243" y="3003797"/>
                <a:ext cx="784778" cy="67050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1221908" y="1907154"/>
                <a:ext cx="784778" cy="6705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1908" y="1907154"/>
                <a:ext cx="784778" cy="67050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2267744" y="2300179"/>
                <a:ext cx="784778" cy="5549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zh-CN" sz="16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2300179"/>
                <a:ext cx="784778" cy="55496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2035130" y="1789645"/>
                <a:ext cx="784778" cy="4970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𝟏𝟔</m:t>
                          </m:r>
                        </m:den>
                      </m:f>
                    </m:oMath>
                  </m:oMathPara>
                </a14:m>
                <a:endParaRPr lang="zh-CN" altLang="zh-CN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5130" y="1789645"/>
                <a:ext cx="784778" cy="497059"/>
              </a:xfrm>
              <a:prstGeom prst="rect">
                <a:avLst/>
              </a:prstGeom>
              <a:blipFill rotWithShape="1">
                <a:blip r:embed="rId5"/>
                <a:stretch>
                  <a:fillRect b="-12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4211960" y="1806682"/>
                <a:ext cx="1030368" cy="6224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1806682"/>
                <a:ext cx="1030368" cy="622414"/>
              </a:xfrm>
              <a:prstGeom prst="rect">
                <a:avLst/>
              </a:prstGeom>
              <a:blipFill rotWithShape="1">
                <a:blip r:embed="rId6"/>
                <a:stretch>
                  <a:fillRect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4211960" y="2692590"/>
                <a:ext cx="1030368" cy="6224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2692590"/>
                <a:ext cx="1030368" cy="622414"/>
              </a:xfrm>
              <a:prstGeom prst="rect">
                <a:avLst/>
              </a:prstGeom>
              <a:blipFill rotWithShape="1">
                <a:blip r:embed="rId7"/>
                <a:stretch>
                  <a:fillRect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4211089" y="3507854"/>
                <a:ext cx="1030368" cy="6224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089" y="3507854"/>
                <a:ext cx="1030368" cy="622414"/>
              </a:xfrm>
              <a:prstGeom prst="rect">
                <a:avLst/>
              </a:prstGeom>
              <a:blipFill rotWithShape="1">
                <a:blip r:embed="rId8"/>
                <a:stretch>
                  <a:fillRect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/>
              <p:cNvSpPr/>
              <p:nvPr/>
            </p:nvSpPr>
            <p:spPr>
              <a:xfrm>
                <a:off x="4546594" y="1886456"/>
                <a:ext cx="129614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𝟐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6594" y="1886456"/>
                <a:ext cx="1296144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/>
              <p:cNvSpPr/>
              <p:nvPr/>
            </p:nvSpPr>
            <p:spPr>
              <a:xfrm>
                <a:off x="4593385" y="2751059"/>
                <a:ext cx="129614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𝟒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3385" y="2751059"/>
                <a:ext cx="1296144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4716646" y="3572109"/>
                <a:ext cx="129614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𝟖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646" y="3572109"/>
                <a:ext cx="1296144" cy="46166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6348295" y="1722397"/>
                <a:ext cx="2592288" cy="712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等于</a:t>
                </a:r>
                <a:r>
                  <a:rPr lang="en-US" altLang="zh-CN" sz="2400" b="1" dirty="0">
                    <a:solidFill>
                      <a:srgbClr val="FF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8295" y="1722397"/>
                <a:ext cx="2592288" cy="712631"/>
              </a:xfrm>
              <a:prstGeom prst="rect">
                <a:avLst/>
              </a:prstGeom>
              <a:blipFill rotWithShape="1">
                <a:blip r:embed="rId12"/>
                <a:stretch>
                  <a:fillRect b="-8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6348295" y="2544771"/>
                <a:ext cx="2592288" cy="7148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等于</a:t>
                </a:r>
                <a:r>
                  <a:rPr lang="en-US" altLang="zh-CN" sz="2400" b="1" dirty="0">
                    <a:solidFill>
                      <a:srgbClr val="FF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en-US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8295" y="2544771"/>
                <a:ext cx="2592288" cy="714811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矩形 20"/>
              <p:cNvSpPr/>
              <p:nvPr/>
            </p:nvSpPr>
            <p:spPr>
              <a:xfrm>
                <a:off x="6348295" y="3467056"/>
                <a:ext cx="2592288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等于</a:t>
                </a:r>
                <a:r>
                  <a:rPr lang="en-US" altLang="zh-CN" sz="2400" b="1" dirty="0">
                    <a:solidFill>
                      <a:srgbClr val="FF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en-US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1" name="矩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8295" y="3467056"/>
                <a:ext cx="2592288" cy="714683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051949" y="1923678"/>
            <a:ext cx="6880881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除以一个不为零的数等于乘它的倒数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能约分的先约分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使计算简便。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除数大于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商小于被除数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除数小于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商大于被除数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除数等于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商等于被除数。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18BD298-42A2-436E-9E9C-D945D9AEBB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FEACB549-6AE4-4B4F-B7D6-8D6244263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43"/>
          <p:cNvSpPr>
            <a:spLocks noChangeArrowheads="1"/>
          </p:cNvSpPr>
          <p:nvPr/>
        </p:nvSpPr>
        <p:spPr bwMode="auto">
          <a:xfrm>
            <a:off x="539750" y="6083300"/>
            <a:ext cx="671979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绿色圃中小学教育网</a:t>
            </a:r>
            <a:r>
              <a:rPr lang="en-US" altLang="zh-CN" sz="1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http://www.Lspjy.com   </a:t>
            </a:r>
            <a:r>
              <a:rPr lang="zh-CN" altLang="en-US" sz="1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http://cz.Lspjy.com</a:t>
            </a:r>
            <a:endParaRPr lang="en-US" altLang="zh-CN" sz="1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Rectangle 44"/>
          <p:cNvSpPr>
            <a:spLocks noChangeArrowheads="1"/>
          </p:cNvSpPr>
          <p:nvPr/>
        </p:nvSpPr>
        <p:spPr bwMode="auto">
          <a:xfrm>
            <a:off x="4419600" y="5689600"/>
            <a:ext cx="671979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绿色圃中小学教育网</a:t>
            </a:r>
            <a:r>
              <a:rPr lang="en-US" altLang="zh-CN" sz="1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http://www.Lspjy.com   </a:t>
            </a:r>
            <a:r>
              <a:rPr lang="zh-CN" altLang="en-US" sz="1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绿色圃中学资源网</a:t>
            </a:r>
            <a:r>
              <a:rPr lang="en-US" altLang="zh-CN" sz="1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http://cz.Lspjy.com</a:t>
            </a:r>
            <a:endParaRPr lang="en-US" altLang="zh-CN" sz="1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TextBox 112"/>
          <p:cNvSpPr txBox="1">
            <a:spLocks noChangeArrowheads="1"/>
          </p:cNvSpPr>
          <p:nvPr/>
        </p:nvSpPr>
        <p:spPr bwMode="auto">
          <a:xfrm>
            <a:off x="527005" y="1042462"/>
            <a:ext cx="81579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算一算，说一说一个数除以分数怎样计算的？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矩形 52"/>
              <p:cNvSpPr/>
              <p:nvPr/>
            </p:nvSpPr>
            <p:spPr>
              <a:xfrm>
                <a:off x="4656126" y="1763421"/>
                <a:ext cx="2299367" cy="7130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18÷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53" name="矩形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6126" y="1763421"/>
                <a:ext cx="2299367" cy="713016"/>
              </a:xfrm>
              <a:prstGeom prst="rect">
                <a:avLst/>
              </a:prstGeom>
              <a:blipFill rotWithShape="1">
                <a:blip r:embed="rId2"/>
                <a:stretch>
                  <a:fillRect l="-5570"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矩形 53"/>
              <p:cNvSpPr/>
              <p:nvPr/>
            </p:nvSpPr>
            <p:spPr>
              <a:xfrm>
                <a:off x="891133" y="1719374"/>
                <a:ext cx="1153021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4÷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54" name="矩形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133" y="1719374"/>
                <a:ext cx="1153021" cy="714683"/>
              </a:xfrm>
              <a:prstGeom prst="rect">
                <a:avLst/>
              </a:prstGeom>
              <a:blipFill rotWithShape="1">
                <a:blip r:embed="rId3"/>
                <a:stretch>
                  <a:fillRect l="-10582"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矩形 54"/>
              <p:cNvSpPr/>
              <p:nvPr/>
            </p:nvSpPr>
            <p:spPr>
              <a:xfrm>
                <a:off x="1301950" y="1829263"/>
                <a:ext cx="231252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𝟒</m:t>
                      </m:r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5" name="矩形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1950" y="1829263"/>
                <a:ext cx="2312526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矩形 69"/>
              <p:cNvSpPr/>
              <p:nvPr/>
            </p:nvSpPr>
            <p:spPr>
              <a:xfrm>
                <a:off x="2623378" y="1804498"/>
                <a:ext cx="160347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𝟐𝟎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0" name="矩形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3378" y="1804498"/>
                <a:ext cx="1603476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矩形 70"/>
              <p:cNvSpPr/>
              <p:nvPr/>
            </p:nvSpPr>
            <p:spPr>
              <a:xfrm>
                <a:off x="5148064" y="1677575"/>
                <a:ext cx="231252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𝟏𝟖</m:t>
                      </m:r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1" name="矩形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1677575"/>
                <a:ext cx="2312526" cy="7861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72" name="直接连接符 71"/>
          <p:cNvCxnSpPr/>
          <p:nvPr/>
        </p:nvCxnSpPr>
        <p:spPr>
          <a:xfrm>
            <a:off x="5995944" y="1956404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6606303" y="2175997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22"/>
          <p:cNvSpPr txBox="1">
            <a:spLocks noChangeArrowheads="1"/>
          </p:cNvSpPr>
          <p:nvPr/>
        </p:nvSpPr>
        <p:spPr bwMode="auto">
          <a:xfrm>
            <a:off x="5959099" y="1675374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</a:rPr>
              <a:t>3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76" name="TextBox 22"/>
          <p:cNvSpPr txBox="1">
            <a:spLocks noChangeArrowheads="1"/>
          </p:cNvSpPr>
          <p:nvPr/>
        </p:nvSpPr>
        <p:spPr bwMode="auto">
          <a:xfrm>
            <a:off x="6606303" y="2422772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</a:rPr>
              <a:t>1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矩形 76"/>
              <p:cNvSpPr/>
              <p:nvPr/>
            </p:nvSpPr>
            <p:spPr>
              <a:xfrm>
                <a:off x="6583027" y="1862264"/>
                <a:ext cx="160347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𝟐𝟏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7" name="矩形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3027" y="1862264"/>
                <a:ext cx="1603476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grpSp>
        <p:nvGrpSpPr>
          <p:cNvPr id="78" name="Group 62"/>
          <p:cNvGrpSpPr/>
          <p:nvPr/>
        </p:nvGrpSpPr>
        <p:grpSpPr bwMode="auto">
          <a:xfrm>
            <a:off x="3851920" y="2701415"/>
            <a:ext cx="3608670" cy="998567"/>
            <a:chOff x="-385420" y="-48325"/>
            <a:chExt cx="2304256" cy="576064"/>
          </a:xfrm>
          <a:noFill/>
        </p:grpSpPr>
        <p:sp>
          <p:nvSpPr>
            <p:cNvPr id="79" name="云形标注 137"/>
            <p:cNvSpPr>
              <a:spLocks noChangeArrowheads="1"/>
            </p:cNvSpPr>
            <p:nvPr/>
          </p:nvSpPr>
          <p:spPr bwMode="auto">
            <a:xfrm>
              <a:off x="-385420" y="-48325"/>
              <a:ext cx="2304256" cy="576064"/>
            </a:xfrm>
            <a:prstGeom prst="cloudCallout">
              <a:avLst>
                <a:gd name="adj1" fmla="val 34019"/>
                <a:gd name="adj2" fmla="val 74250"/>
              </a:avLst>
            </a:prstGeom>
            <a:grpFill/>
            <a:ln w="25400">
              <a:solidFill>
                <a:srgbClr val="6E84B4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0" name="TextBox 136"/>
            <p:cNvSpPr txBox="1">
              <a:spLocks noChangeArrowheads="1"/>
            </p:cNvSpPr>
            <p:nvPr/>
          </p:nvSpPr>
          <p:spPr bwMode="auto">
            <a:xfrm>
              <a:off x="-220342" y="-20951"/>
              <a:ext cx="2129032" cy="47939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除以一个不为零的数等于乘这个数的倒数。</a:t>
              </a:r>
            </a:p>
          </p:txBody>
        </p:sp>
      </p:grpSp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25648" y1="36364" x2="29683" y2="43687"/>
                        <a14:foregroundMark x1="49856" y1="35606" x2="48127" y2="44444"/>
                        <a14:foregroundMark x1="28818" y1="94697" x2="41787" y2="91667"/>
                        <a14:foregroundMark x1="52738" y1="92172" x2="61960" y2="95455"/>
                        <a14:foregroundMark x1="63977" y1="91667" x2="67723" y2="96212"/>
                        <a14:foregroundMark x1="68012" y1="93182" x2="71758" y2="94697"/>
                        <a14:foregroundMark x1="45245" y1="92929" x2="51009" y2="96717"/>
                        <a14:foregroundMark x1="45245" y1="91414" x2="37464" y2="96717"/>
                        <a14:foregroundMark x1="63689" y1="92172" x2="61095" y2="90909"/>
                        <a14:foregroundMark x1="60519" y1="90152" x2="58213" y2="90152"/>
                        <a14:foregroundMark x1="45821" y1="35606" x2="51873" y2="41919"/>
                        <a14:foregroundMark x1="44380" y1="40152" x2="45533" y2="43687"/>
                        <a14:foregroundMark x1="25360" y1="43434" x2="32277" y2="41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385" y="3435846"/>
            <a:ext cx="1083383" cy="1236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2" name="矩形 81"/>
              <p:cNvSpPr/>
              <p:nvPr/>
            </p:nvSpPr>
            <p:spPr>
              <a:xfrm>
                <a:off x="888891" y="2640707"/>
                <a:ext cx="1234837" cy="7211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82" name="矩形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891" y="2640707"/>
                <a:ext cx="1234837" cy="721159"/>
              </a:xfrm>
              <a:prstGeom prst="rect">
                <a:avLst/>
              </a:prstGeom>
              <a:blipFill rotWithShape="1">
                <a:blip r:embed="rId10"/>
                <a:stretch>
                  <a:fillRect b="-59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矩形 82"/>
              <p:cNvSpPr/>
              <p:nvPr/>
            </p:nvSpPr>
            <p:spPr>
              <a:xfrm>
                <a:off x="1095604" y="2565237"/>
                <a:ext cx="231252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3" name="矩形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604" y="2565237"/>
                <a:ext cx="2312526" cy="78617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84" name="直接连接符 83"/>
          <p:cNvCxnSpPr/>
          <p:nvPr/>
        </p:nvCxnSpPr>
        <p:spPr>
          <a:xfrm>
            <a:off x="1983486" y="3076459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2386551" y="2607671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22"/>
          <p:cNvSpPr txBox="1">
            <a:spLocks noChangeArrowheads="1"/>
          </p:cNvSpPr>
          <p:nvPr/>
        </p:nvSpPr>
        <p:spPr bwMode="auto">
          <a:xfrm>
            <a:off x="2473426" y="2393638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</a:rPr>
              <a:t>2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87" name="TextBox 22"/>
          <p:cNvSpPr txBox="1">
            <a:spLocks noChangeArrowheads="1"/>
          </p:cNvSpPr>
          <p:nvPr/>
        </p:nvSpPr>
        <p:spPr bwMode="auto">
          <a:xfrm>
            <a:off x="1978521" y="3230561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</a:rPr>
              <a:t>1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矩形 87"/>
              <p:cNvSpPr/>
              <p:nvPr/>
            </p:nvSpPr>
            <p:spPr>
              <a:xfrm>
                <a:off x="2484506" y="2552631"/>
                <a:ext cx="1603476" cy="7936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8" name="矩形 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506" y="2552631"/>
                <a:ext cx="1603476" cy="793679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3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70" grpId="0"/>
      <p:bldP spid="71" grpId="0"/>
      <p:bldP spid="74" grpId="0"/>
      <p:bldP spid="76" grpId="0"/>
      <p:bldP spid="77" grpId="0"/>
      <p:bldP spid="83" grpId="0"/>
      <p:bldP spid="86" grpId="0"/>
      <p:bldP spid="87" grpId="0"/>
      <p:bldP spid="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61653" y="3003852"/>
            <a:ext cx="3199091" cy="1144700"/>
            <a:chOff x="1362546" y="1859416"/>
            <a:chExt cx="3199091" cy="11447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6" name="矩形 145"/>
                <p:cNvSpPr/>
                <p:nvPr/>
              </p:nvSpPr>
              <p:spPr>
                <a:xfrm>
                  <a:off x="1362546" y="2106485"/>
                  <a:ext cx="2299367" cy="72115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zh-CN" altLang="zh-CN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800" b="1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</m:oMath>
                  </a14:m>
                  <a:r>
                    <a:rPr lang="en-US" altLang="zh-CN" sz="2800" b="1" dirty="0">
                      <a:solidFill>
                        <a:srgbClr val="000000"/>
                      </a:solidFill>
                      <a:effectLst/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÷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zh-CN" altLang="zh-CN" sz="2800" b="1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2800" b="1" i="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𝟖</m:t>
                          </m:r>
                        </m:den>
                      </m:f>
                    </m:oMath>
                  </a14:m>
                  <a:r>
                    <a:rPr lang="zh-CN" altLang="zh-CN" sz="2800" b="1" dirty="0">
                      <a:solidFill>
                        <a:srgbClr val="000000"/>
                      </a:solidFill>
                      <a:effectLst/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　</a:t>
                  </a:r>
                  <a:endPara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mc:Choice>
          <mc:Fallback xmlns="">
            <p:sp>
              <p:nvSpPr>
                <p:cNvPr id="146" name="矩形 1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2546" y="2106485"/>
                  <a:ext cx="2299367" cy="710707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b="-598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7" name="矩形 146"/>
                <p:cNvSpPr/>
                <p:nvPr/>
              </p:nvSpPr>
              <p:spPr>
                <a:xfrm>
                  <a:off x="1569259" y="2031015"/>
                  <a:ext cx="2312526" cy="78617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  <m:r>
                          <a:rPr lang="en-US" altLang="zh-CN" sz="2400" b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zh-CN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den>
                        </m:f>
                      </m:oMath>
                    </m:oMathPara>
                  </a14:m>
                  <a:endParaRPr lang="zh-CN" altLang="zh-CN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47" name="矩形 1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69259" y="2031015"/>
                  <a:ext cx="2312526" cy="78617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p:cxnSp>
          <p:nvCxnSpPr>
            <p:cNvPr id="148" name="直接连接符 147"/>
            <p:cNvCxnSpPr/>
            <p:nvPr/>
          </p:nvCxnSpPr>
          <p:spPr>
            <a:xfrm>
              <a:off x="2457141" y="2542237"/>
              <a:ext cx="349189" cy="229862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>
              <a:off x="2860206" y="2073449"/>
              <a:ext cx="349189" cy="229862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22"/>
            <p:cNvSpPr txBox="1">
              <a:spLocks noChangeArrowheads="1"/>
            </p:cNvSpPr>
            <p:nvPr/>
          </p:nvSpPr>
          <p:spPr bwMode="auto">
            <a:xfrm>
              <a:off x="2947081" y="1859416"/>
              <a:ext cx="40481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2" name="TextBox 22"/>
            <p:cNvSpPr txBox="1">
              <a:spLocks noChangeArrowheads="1"/>
            </p:cNvSpPr>
            <p:nvPr/>
          </p:nvSpPr>
          <p:spPr bwMode="auto">
            <a:xfrm>
              <a:off x="2452176" y="2696339"/>
              <a:ext cx="40481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7" name="矩形 176"/>
                <p:cNvSpPr/>
                <p:nvPr/>
              </p:nvSpPr>
              <p:spPr>
                <a:xfrm>
                  <a:off x="2958161" y="2018409"/>
                  <a:ext cx="1603476" cy="79367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den>
                        </m:f>
                      </m:oMath>
                    </m:oMathPara>
                  </a14:m>
                  <a:endParaRPr lang="zh-CN" altLang="zh-CN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77" name="矩形 17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8161" y="2018409"/>
                  <a:ext cx="1603476" cy="79367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p:grpSp>
        <p:nvGrpSpPr>
          <p:cNvPr id="7" name="组合 6"/>
          <p:cNvGrpSpPr/>
          <p:nvPr/>
        </p:nvGrpSpPr>
        <p:grpSpPr>
          <a:xfrm>
            <a:off x="811805" y="2288526"/>
            <a:ext cx="2516630" cy="714683"/>
            <a:chOff x="2034173" y="3504602"/>
            <a:chExt cx="2516630" cy="7146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矩形 15"/>
                <p:cNvSpPr/>
                <p:nvPr/>
              </p:nvSpPr>
              <p:spPr>
                <a:xfrm>
                  <a:off x="2034173" y="3504602"/>
                  <a:ext cx="2299367" cy="71468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2400" b="1" dirty="0">
                      <a:solidFill>
                        <a:srgbClr val="000000"/>
                      </a:solidFill>
                      <a:effectLst/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4</a:t>
                  </a:r>
                  <a:r>
                    <a:rPr lang="en-US" altLang="zh-CN" sz="2800" b="1" dirty="0">
                      <a:solidFill>
                        <a:srgbClr val="000000"/>
                      </a:solidFill>
                      <a:effectLst/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÷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zh-CN" altLang="zh-CN" sz="2800" b="1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800" b="1" i="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a14:m>
                  <a:r>
                    <a:rPr lang="zh-CN" altLang="zh-CN" sz="2800" b="1" dirty="0">
                      <a:solidFill>
                        <a:srgbClr val="000000"/>
                      </a:solidFill>
                      <a:effectLst/>
                      <a:latin typeface="楷体" panose="02010609060101010101" pitchFamily="49" charset="-122"/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　</a:t>
                  </a:r>
                  <a:endParaRPr lang="zh-CN" altLang="en-US" sz="2800" b="1" dirty="0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mc:Choice>
          <mc:Fallback xmlns="">
            <p:sp>
              <p:nvSpPr>
                <p:cNvPr id="16" name="矩形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34173" y="3504602"/>
                  <a:ext cx="2299367" cy="703398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3979" t="-870" b="-695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矩形 16"/>
                <p:cNvSpPr/>
                <p:nvPr/>
              </p:nvSpPr>
              <p:spPr>
                <a:xfrm>
                  <a:off x="2238277" y="3624620"/>
                  <a:ext cx="2312526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2400" b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oMath>
                    </m:oMathPara>
                  </a14:m>
                  <a:endParaRPr lang="zh-CN" altLang="zh-CN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7" name="矩形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8277" y="3624620"/>
                  <a:ext cx="2312526" cy="461665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p:grpSp>
        <p:nvGrpSpPr>
          <p:cNvPr id="5" name="组合 4"/>
          <p:cNvGrpSpPr/>
          <p:nvPr/>
        </p:nvGrpSpPr>
        <p:grpSpPr>
          <a:xfrm>
            <a:off x="471302" y="1131590"/>
            <a:ext cx="2687704" cy="1140836"/>
            <a:chOff x="5617547" y="1843478"/>
            <a:chExt cx="2687704" cy="114083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矩形 17"/>
                <p:cNvSpPr/>
                <p:nvPr/>
              </p:nvSpPr>
              <p:spPr>
                <a:xfrm>
                  <a:off x="5617547" y="1994868"/>
                  <a:ext cx="1512168" cy="7135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f>
                        <m:fPr>
                          <m:ctrlPr>
                            <a:rPr lang="zh-CN" altLang="zh-CN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a14:m>
                  <a:r>
                    <a:rPr lang="en-US" altLang="zh-CN" sz="2400" b="1" dirty="0">
                      <a:solidFill>
                        <a:schemeClr val="tx1"/>
                      </a:solidFill>
                      <a:latin typeface="楷体" pitchFamily="49" charset="-122"/>
                      <a:ea typeface="楷体" pitchFamily="49" charset="-122"/>
                      <a:cs typeface="Times New Roman" panose="02020603050405020304" pitchFamily="18" charset="0"/>
                    </a:rPr>
                    <a:t>÷2</a:t>
                  </a:r>
                  <a:endParaRPr lang="zh-CN" altLang="zh-CN" sz="2400" b="1" dirty="0">
                    <a:solidFill>
                      <a:schemeClr val="tx1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" name="矩形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7547" y="1994868"/>
                  <a:ext cx="1512168" cy="70250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347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矩形 18"/>
                <p:cNvSpPr/>
                <p:nvPr/>
              </p:nvSpPr>
              <p:spPr>
                <a:xfrm>
                  <a:off x="5992725" y="1969253"/>
                  <a:ext cx="2312526" cy="78483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zh-CN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den>
                        </m:f>
                        <m:r>
                          <a:rPr lang="en-US" altLang="zh-CN" sz="2000" b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zh-CN" altLang="zh-CN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panose="03000509000000000000" pitchFamily="65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oMath>
                    </m:oMathPara>
                  </a14:m>
                  <a:endParaRPr lang="zh-CN" altLang="zh-CN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9" name="矩形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92725" y="1969253"/>
                  <a:ext cx="2312526" cy="78483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矩形 19"/>
                <p:cNvSpPr/>
                <p:nvPr/>
              </p:nvSpPr>
              <p:spPr>
                <a:xfrm>
                  <a:off x="7617030" y="2029141"/>
                  <a:ext cx="675185" cy="67691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400" b="1" dirty="0">
                      <a:solidFill>
                        <a:srgbClr val="FF0000"/>
                      </a:solidFill>
                      <a:latin typeface="楷体" pitchFamily="49" charset="-122"/>
                      <a:ea typeface="楷体" pitchFamily="49" charset="-122"/>
                      <a:cs typeface="Times New Roman" panose="02020603050405020304" pitchFamily="18" charset="0"/>
                    </a:rPr>
                    <a:t>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a14:m>
                  <a:endParaRPr lang="zh-CN" altLang="en-US" sz="32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</mc:Choice>
          <mc:Fallback xmlns="">
            <p:sp>
              <p:nvSpPr>
                <p:cNvPr id="20" name="矩形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17030" y="2029141"/>
                  <a:ext cx="607859" cy="665054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15000" b="-733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p:cxnSp>
          <p:nvCxnSpPr>
            <p:cNvPr id="21" name="直接连接符 20"/>
            <p:cNvCxnSpPr/>
            <p:nvPr/>
          </p:nvCxnSpPr>
          <p:spPr>
            <a:xfrm>
              <a:off x="6954194" y="2079247"/>
              <a:ext cx="193282" cy="144016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7434732" y="2508238"/>
              <a:ext cx="188157" cy="197968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1"/>
            <p:cNvSpPr txBox="1">
              <a:spLocks noChangeArrowheads="1"/>
            </p:cNvSpPr>
            <p:nvPr/>
          </p:nvSpPr>
          <p:spPr bwMode="auto">
            <a:xfrm>
              <a:off x="6867017" y="1843478"/>
              <a:ext cx="404813" cy="306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</a:p>
          </p:txBody>
        </p:sp>
        <p:sp>
          <p:nvSpPr>
            <p:cNvPr id="24" name="TextBox 22"/>
            <p:cNvSpPr txBox="1">
              <a:spLocks noChangeArrowheads="1"/>
            </p:cNvSpPr>
            <p:nvPr/>
          </p:nvSpPr>
          <p:spPr bwMode="auto">
            <a:xfrm>
              <a:off x="7367686" y="2676537"/>
              <a:ext cx="40481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1" name="TextBox 112"/>
          <p:cNvSpPr txBox="1">
            <a:spLocks noChangeArrowheads="1"/>
          </p:cNvSpPr>
          <p:nvPr/>
        </p:nvSpPr>
        <p:spPr bwMode="auto">
          <a:xfrm>
            <a:off x="3423844" y="1367359"/>
            <a:ext cx="23006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分数除以整数</a:t>
            </a:r>
          </a:p>
        </p:txBody>
      </p:sp>
      <p:sp>
        <p:nvSpPr>
          <p:cNvPr id="33" name="TextBox 112"/>
          <p:cNvSpPr txBox="1">
            <a:spLocks noChangeArrowheads="1"/>
          </p:cNvSpPr>
          <p:nvPr/>
        </p:nvSpPr>
        <p:spPr bwMode="auto">
          <a:xfrm>
            <a:off x="3423844" y="2431241"/>
            <a:ext cx="25654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整数除以分数</a:t>
            </a:r>
          </a:p>
        </p:txBody>
      </p:sp>
      <p:sp>
        <p:nvSpPr>
          <p:cNvPr id="34" name="TextBox 112"/>
          <p:cNvSpPr txBox="1">
            <a:spLocks noChangeArrowheads="1"/>
          </p:cNvSpPr>
          <p:nvPr/>
        </p:nvSpPr>
        <p:spPr bwMode="auto">
          <a:xfrm>
            <a:off x="3423844" y="3332816"/>
            <a:ext cx="21898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分数除以分数</a:t>
            </a:r>
          </a:p>
        </p:txBody>
      </p:sp>
      <p:sp>
        <p:nvSpPr>
          <p:cNvPr id="35" name="右大括号 34"/>
          <p:cNvSpPr/>
          <p:nvPr/>
        </p:nvSpPr>
        <p:spPr>
          <a:xfrm>
            <a:off x="5436421" y="1583810"/>
            <a:ext cx="246782" cy="2098175"/>
          </a:xfrm>
          <a:prstGeom prst="rightBrace">
            <a:avLst>
              <a:gd name="adj1" fmla="val 24932"/>
              <a:gd name="adj2" fmla="val 5000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6" name="矩形 35"/>
          <p:cNvSpPr/>
          <p:nvPr/>
        </p:nvSpPr>
        <p:spPr>
          <a:xfrm>
            <a:off x="5652445" y="2015858"/>
            <a:ext cx="28799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除以一个不为零的数等于乘以这个数的倒数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3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4" grpId="0"/>
      <p:bldP spid="35" grpId="0" animBg="1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Box 112"/>
          <p:cNvSpPr txBox="1">
            <a:spLocks noChangeArrowheads="1"/>
          </p:cNvSpPr>
          <p:nvPr/>
        </p:nvSpPr>
        <p:spPr bwMode="auto">
          <a:xfrm>
            <a:off x="473659" y="267494"/>
            <a:ext cx="856283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计算下列各题，把得数大于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的算式圈起来，你发现了什么？与同伴交流。</a:t>
            </a:r>
          </a:p>
        </p:txBody>
      </p:sp>
      <p:graphicFrame>
        <p:nvGraphicFramePr>
          <p:cNvPr id="117" name="Object 2"/>
          <p:cNvGraphicFramePr>
            <a:graphicFrameLocks noChangeAspect="1"/>
          </p:cNvGraphicFramePr>
          <p:nvPr/>
        </p:nvGraphicFramePr>
        <p:xfrm>
          <a:off x="710757" y="1203598"/>
          <a:ext cx="722312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2" name="公式" r:id="rId3" imgW="342900" imgH="393700" progId="Equation.KSEE3">
                  <p:embed/>
                </p:oleObj>
              </mc:Choice>
              <mc:Fallback>
                <p:oleObj name="公式" r:id="rId3" imgW="342900" imgH="393700" progId="Equation.KSEE3">
                  <p:embed/>
                  <p:pic>
                    <p:nvPicPr>
                      <p:cNvPr id="0" name="图片 226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757" y="1203598"/>
                        <a:ext cx="722312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" name="Object 11"/>
          <p:cNvGraphicFramePr>
            <a:graphicFrameLocks noChangeAspect="1"/>
          </p:cNvGraphicFramePr>
          <p:nvPr/>
        </p:nvGraphicFramePr>
        <p:xfrm>
          <a:off x="696469" y="1994173"/>
          <a:ext cx="7493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3" name="公式" r:id="rId5" imgW="355600" imgH="393065" progId="Equation.KSEE3">
                  <p:embed/>
                </p:oleObj>
              </mc:Choice>
              <mc:Fallback>
                <p:oleObj name="公式" r:id="rId5" imgW="355600" imgH="393065" progId="Equation.KSEE3">
                  <p:embed/>
                  <p:pic>
                    <p:nvPicPr>
                      <p:cNvPr id="0" name="图片 226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469" y="1994173"/>
                        <a:ext cx="7493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" name="Object 12"/>
          <p:cNvGraphicFramePr>
            <a:graphicFrameLocks noChangeAspect="1"/>
          </p:cNvGraphicFramePr>
          <p:nvPr/>
        </p:nvGraphicFramePr>
        <p:xfrm>
          <a:off x="705993" y="2859782"/>
          <a:ext cx="727075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4" name="公式" r:id="rId7" imgW="304165" imgH="177800" progId="Equation.KSEE3">
                  <p:embed/>
                </p:oleObj>
              </mc:Choice>
              <mc:Fallback>
                <p:oleObj name="公式" r:id="rId7" imgW="304165" imgH="177800" progId="Equation.KSEE3">
                  <p:embed/>
                  <p:pic>
                    <p:nvPicPr>
                      <p:cNvPr id="0" name="图片 226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993" y="2859782"/>
                        <a:ext cx="727075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" name="Object 13"/>
          <p:cNvGraphicFramePr>
            <a:graphicFrameLocks noChangeAspect="1"/>
          </p:cNvGraphicFramePr>
          <p:nvPr/>
        </p:nvGraphicFramePr>
        <p:xfrm>
          <a:off x="683568" y="3219822"/>
          <a:ext cx="747712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5" name="公式" r:id="rId9" imgW="355600" imgH="393065" progId="Equation.KSEE3">
                  <p:embed/>
                </p:oleObj>
              </mc:Choice>
              <mc:Fallback>
                <p:oleObj name="公式" r:id="rId9" imgW="355600" imgH="393065" progId="Equation.KSEE3">
                  <p:embed/>
                  <p:pic>
                    <p:nvPicPr>
                      <p:cNvPr id="0" name="图片 226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219822"/>
                        <a:ext cx="747712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" name="Object 14"/>
          <p:cNvGraphicFramePr>
            <a:graphicFrameLocks noChangeAspect="1"/>
          </p:cNvGraphicFramePr>
          <p:nvPr/>
        </p:nvGraphicFramePr>
        <p:xfrm>
          <a:off x="712344" y="3939902"/>
          <a:ext cx="72072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6" name="公式" r:id="rId11" imgW="342900" imgH="393700" progId="Equation.KSEE3">
                  <p:embed/>
                </p:oleObj>
              </mc:Choice>
              <mc:Fallback>
                <p:oleObj name="公式" r:id="rId11" imgW="342900" imgH="393700" progId="Equation.KSEE3">
                  <p:embed/>
                  <p:pic>
                    <p:nvPicPr>
                      <p:cNvPr id="0" name="图片 226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344" y="3939902"/>
                        <a:ext cx="720725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" name="Object 15"/>
          <p:cNvGraphicFramePr>
            <a:graphicFrameLocks noChangeAspect="1"/>
          </p:cNvGraphicFramePr>
          <p:nvPr/>
        </p:nvGraphicFramePr>
        <p:xfrm>
          <a:off x="1463232" y="1240110"/>
          <a:ext cx="1552575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7" name="公式" r:id="rId13" imgW="735965" imgH="393700" progId="Equation.KSEE3">
                  <p:embed/>
                </p:oleObj>
              </mc:Choice>
              <mc:Fallback>
                <p:oleObj name="公式" r:id="rId13" imgW="735965" imgH="393700" progId="Equation.KSEE3">
                  <p:embed/>
                  <p:pic>
                    <p:nvPicPr>
                      <p:cNvPr id="0" name="图片 226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3232" y="1240110"/>
                        <a:ext cx="1552575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" name="Object 16"/>
          <p:cNvGraphicFramePr>
            <a:graphicFrameLocks noChangeAspect="1"/>
          </p:cNvGraphicFramePr>
          <p:nvPr/>
        </p:nvGraphicFramePr>
        <p:xfrm>
          <a:off x="1529907" y="2014810"/>
          <a:ext cx="1417637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8" name="公式" r:id="rId15" imgW="673100" imgH="393700" progId="Equation.KSEE3">
                  <p:embed/>
                </p:oleObj>
              </mc:Choice>
              <mc:Fallback>
                <p:oleObj name="公式" r:id="rId15" imgW="673100" imgH="393700" progId="Equation.KSEE3">
                  <p:embed/>
                  <p:pic>
                    <p:nvPicPr>
                      <p:cNvPr id="0" name="图片 226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9907" y="2014810"/>
                        <a:ext cx="1417637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7" name="Object 17"/>
          <p:cNvGraphicFramePr>
            <a:graphicFrameLocks noChangeAspect="1"/>
          </p:cNvGraphicFramePr>
          <p:nvPr/>
        </p:nvGraphicFramePr>
        <p:xfrm>
          <a:off x="2421898" y="2859782"/>
          <a:ext cx="508000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9" name="公式" r:id="rId17" imgW="241300" imgH="177800" progId="Equation.KSEE3">
                  <p:embed/>
                </p:oleObj>
              </mc:Choice>
              <mc:Fallback>
                <p:oleObj name="公式" r:id="rId17" imgW="241300" imgH="177800" progId="Equation.KSEE3">
                  <p:embed/>
                  <p:pic>
                    <p:nvPicPr>
                      <p:cNvPr id="0" name="图片 226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1898" y="2859782"/>
                        <a:ext cx="508000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" name="Object 18"/>
          <p:cNvGraphicFramePr>
            <a:graphicFrameLocks noChangeAspect="1"/>
          </p:cNvGraphicFramePr>
          <p:nvPr/>
        </p:nvGraphicFramePr>
        <p:xfrm>
          <a:off x="1545782" y="3256831"/>
          <a:ext cx="1446212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0" name="公式" r:id="rId19" imgW="685800" imgH="393700" progId="Equation.KSEE3">
                  <p:embed/>
                </p:oleObj>
              </mc:Choice>
              <mc:Fallback>
                <p:oleObj name="公式" r:id="rId19" imgW="685800" imgH="393700" progId="Equation.KSEE3">
                  <p:embed/>
                  <p:pic>
                    <p:nvPicPr>
                      <p:cNvPr id="0" name="图片 226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5782" y="3256831"/>
                        <a:ext cx="1446212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" name="Object 19"/>
          <p:cNvGraphicFramePr>
            <a:graphicFrameLocks noChangeAspect="1"/>
          </p:cNvGraphicFramePr>
          <p:nvPr/>
        </p:nvGraphicFramePr>
        <p:xfrm>
          <a:off x="1566419" y="4011910"/>
          <a:ext cx="1525588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1" name="公式" r:id="rId21" imgW="774065" imgH="393700" progId="Equation.KSEE3">
                  <p:embed/>
                </p:oleObj>
              </mc:Choice>
              <mc:Fallback>
                <p:oleObj name="公式" r:id="rId21" imgW="774065" imgH="393700" progId="Equation.KSEE3">
                  <p:embed/>
                  <p:pic>
                    <p:nvPicPr>
                      <p:cNvPr id="0" name="图片 226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6419" y="4011910"/>
                        <a:ext cx="1525588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" name="矩形 129"/>
          <p:cNvSpPr/>
          <p:nvPr/>
        </p:nvSpPr>
        <p:spPr>
          <a:xfrm>
            <a:off x="698057" y="1240110"/>
            <a:ext cx="277812" cy="3491880"/>
          </a:xfrm>
          <a:prstGeom prst="rect">
            <a:avLst/>
          </a:prstGeom>
          <a:noFill/>
          <a:ln w="28575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463107" y="1240110"/>
            <a:ext cx="2736850" cy="1646238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0" name="Group 62"/>
          <p:cNvGrpSpPr/>
          <p:nvPr/>
        </p:nvGrpSpPr>
        <p:grpSpPr bwMode="auto">
          <a:xfrm>
            <a:off x="3732780" y="1923678"/>
            <a:ext cx="4439621" cy="1715919"/>
            <a:chOff x="564767" y="-983218"/>
            <a:chExt cx="2342247" cy="1628117"/>
          </a:xfrm>
          <a:noFill/>
        </p:grpSpPr>
        <p:sp>
          <p:nvSpPr>
            <p:cNvPr id="141" name="云形标注 137"/>
            <p:cNvSpPr>
              <a:spLocks noChangeArrowheads="1"/>
            </p:cNvSpPr>
            <p:nvPr/>
          </p:nvSpPr>
          <p:spPr bwMode="auto">
            <a:xfrm>
              <a:off x="564767" y="-983218"/>
              <a:ext cx="2304256" cy="1628117"/>
            </a:xfrm>
            <a:prstGeom prst="cloudCallout">
              <a:avLst>
                <a:gd name="adj1" fmla="val 41534"/>
                <a:gd name="adj2" fmla="val 47565"/>
              </a:avLst>
            </a:prstGeom>
            <a:grpFill/>
            <a:ln w="25400">
              <a:solidFill>
                <a:srgbClr val="6E84B4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2" name="TextBox 136"/>
            <p:cNvSpPr txBox="1">
              <a:spLocks noChangeArrowheads="1"/>
            </p:cNvSpPr>
            <p:nvPr/>
          </p:nvSpPr>
          <p:spPr bwMode="auto">
            <a:xfrm>
              <a:off x="594931" y="-755659"/>
              <a:ext cx="2312083" cy="113753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除数大于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时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商小于被除数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;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除数小于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时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商大于被除数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;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除数等于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时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商等于被除数。</a:t>
              </a:r>
            </a:p>
          </p:txBody>
        </p:sp>
      </p:grpSp>
      <p:pic>
        <p:nvPicPr>
          <p:cNvPr id="152" name="Picture 3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993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47814"/>
            <a:ext cx="1337088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" name="矩形 152"/>
          <p:cNvSpPr/>
          <p:nvPr/>
        </p:nvSpPr>
        <p:spPr>
          <a:xfrm>
            <a:off x="1161638" y="1225202"/>
            <a:ext cx="277812" cy="3506788"/>
          </a:xfrm>
          <a:prstGeom prst="rect">
            <a:avLst/>
          </a:prstGeom>
          <a:noFill/>
          <a:ln w="28575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4" name="矩形 153"/>
          <p:cNvSpPr/>
          <p:nvPr/>
        </p:nvSpPr>
        <p:spPr>
          <a:xfrm>
            <a:off x="2667361" y="1232565"/>
            <a:ext cx="424646" cy="3571433"/>
          </a:xfrm>
          <a:prstGeom prst="rect">
            <a:avLst/>
          </a:prstGeom>
          <a:noFill/>
          <a:ln w="28575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31" grpId="0" animBg="1"/>
      <p:bldP spid="153" grpId="0" animBg="1"/>
      <p:bldP spid="1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12"/>
          <p:cNvSpPr txBox="1">
            <a:spLocks noChangeArrowheads="1"/>
          </p:cNvSpPr>
          <p:nvPr/>
        </p:nvSpPr>
        <p:spPr bwMode="auto">
          <a:xfrm>
            <a:off x="467544" y="339502"/>
            <a:ext cx="84969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在    里填上“＞”“＜”或“＝”，说一说你是怎么想的。</a:t>
            </a:r>
          </a:p>
        </p:txBody>
      </p:sp>
      <p:graphicFrame>
        <p:nvGraphicFramePr>
          <p:cNvPr id="40" name="Object 15"/>
          <p:cNvGraphicFramePr>
            <a:graphicFrameLocks noChangeAspect="1"/>
          </p:cNvGraphicFramePr>
          <p:nvPr/>
        </p:nvGraphicFramePr>
        <p:xfrm>
          <a:off x="774203" y="1065932"/>
          <a:ext cx="179387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8" name="公式" r:id="rId3" imgW="850265" imgH="393700" progId="Equation.KSEE3">
                  <p:embed/>
                </p:oleObj>
              </mc:Choice>
              <mc:Fallback>
                <p:oleObj name="公式" r:id="rId3" imgW="850265" imgH="393700" progId="Equation.KSEE3">
                  <p:embed/>
                  <p:pic>
                    <p:nvPicPr>
                      <p:cNvPr id="0" name="图片 236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203" y="1065932"/>
                        <a:ext cx="1793875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椭圆 40"/>
          <p:cNvSpPr/>
          <p:nvPr/>
        </p:nvSpPr>
        <p:spPr>
          <a:xfrm>
            <a:off x="899592" y="409261"/>
            <a:ext cx="431800" cy="4318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42" name="Object 12"/>
          <p:cNvGraphicFramePr>
            <a:graphicFrameLocks noChangeAspect="1"/>
          </p:cNvGraphicFramePr>
          <p:nvPr/>
        </p:nvGraphicFramePr>
        <p:xfrm>
          <a:off x="3406278" y="1059582"/>
          <a:ext cx="17399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9" name="公式" r:id="rId5" imgW="825500" imgH="393700" progId="Equation.KSEE3">
                  <p:embed/>
                </p:oleObj>
              </mc:Choice>
              <mc:Fallback>
                <p:oleObj name="公式" r:id="rId5" imgW="825500" imgH="393700" progId="Equation.KSEE3">
                  <p:embed/>
                  <p:pic>
                    <p:nvPicPr>
                      <p:cNvPr id="0" name="图片 236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6278" y="1059582"/>
                        <a:ext cx="17399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"/>
          <p:cNvGraphicFramePr>
            <a:graphicFrameLocks noChangeAspect="1"/>
          </p:cNvGraphicFramePr>
          <p:nvPr/>
        </p:nvGraphicFramePr>
        <p:xfrm>
          <a:off x="5992316" y="1067519"/>
          <a:ext cx="187325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0" name="公式" r:id="rId7" imgW="888365" imgH="393700" progId="Equation.KSEE3">
                  <p:embed/>
                </p:oleObj>
              </mc:Choice>
              <mc:Fallback>
                <p:oleObj name="公式" r:id="rId7" imgW="888365" imgH="393700" progId="Equation.KSEE3">
                  <p:embed/>
                  <p:pic>
                    <p:nvPicPr>
                      <p:cNvPr id="0" name="图片 236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2316" y="1067519"/>
                        <a:ext cx="187325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5"/>
          <p:cNvGraphicFramePr>
            <a:graphicFrameLocks noChangeAspect="1"/>
          </p:cNvGraphicFramePr>
          <p:nvPr/>
        </p:nvGraphicFramePr>
        <p:xfrm>
          <a:off x="691653" y="2235919"/>
          <a:ext cx="1954213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1" name="公式" r:id="rId9" imgW="926465" imgH="393700" progId="Equation.KSEE3">
                  <p:embed/>
                </p:oleObj>
              </mc:Choice>
              <mc:Fallback>
                <p:oleObj name="公式" r:id="rId9" imgW="926465" imgH="393700" progId="Equation.KSEE3">
                  <p:embed/>
                  <p:pic>
                    <p:nvPicPr>
                      <p:cNvPr id="0" name="图片 236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653" y="2235919"/>
                        <a:ext cx="1954213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6"/>
          <p:cNvGraphicFramePr>
            <a:graphicFrameLocks noChangeAspect="1"/>
          </p:cNvGraphicFramePr>
          <p:nvPr/>
        </p:nvGraphicFramePr>
        <p:xfrm>
          <a:off x="3301503" y="2235919"/>
          <a:ext cx="2058988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2" name="公式" r:id="rId11" imgW="977265" imgH="393700" progId="Equation.KSEE3">
                  <p:embed/>
                </p:oleObj>
              </mc:Choice>
              <mc:Fallback>
                <p:oleObj name="公式" r:id="rId11" imgW="977265" imgH="393700" progId="Equation.KSEE3">
                  <p:embed/>
                  <p:pic>
                    <p:nvPicPr>
                      <p:cNvPr id="0" name="图片 236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1503" y="2235919"/>
                        <a:ext cx="2058988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7"/>
          <p:cNvGraphicFramePr>
            <a:graphicFrameLocks noChangeAspect="1"/>
          </p:cNvGraphicFramePr>
          <p:nvPr/>
        </p:nvGraphicFramePr>
        <p:xfrm>
          <a:off x="5960566" y="2235919"/>
          <a:ext cx="235585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3" name="公式" r:id="rId13" imgW="1116965" imgH="393700" progId="Equation.KSEE3">
                  <p:embed/>
                </p:oleObj>
              </mc:Choice>
              <mc:Fallback>
                <p:oleObj name="公式" r:id="rId13" imgW="1116965" imgH="393700" progId="Equation.KSEE3">
                  <p:embed/>
                  <p:pic>
                    <p:nvPicPr>
                      <p:cNvPr id="0" name="图片 236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0566" y="2235919"/>
                        <a:ext cx="235585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椭圆 46"/>
          <p:cNvSpPr/>
          <p:nvPr/>
        </p:nvSpPr>
        <p:spPr>
          <a:xfrm>
            <a:off x="1642566" y="1232619"/>
            <a:ext cx="504825" cy="50323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214316" y="1227857"/>
            <a:ext cx="504825" cy="50482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911478" y="1232619"/>
            <a:ext cx="503238" cy="50323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1447303" y="2380382"/>
            <a:ext cx="503238" cy="503237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4055566" y="2380382"/>
            <a:ext cx="503237" cy="503237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6911478" y="2380382"/>
            <a:ext cx="503238" cy="503237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TextBox 32"/>
          <p:cNvSpPr txBox="1">
            <a:spLocks noChangeArrowheads="1"/>
          </p:cNvSpPr>
          <p:nvPr/>
        </p:nvSpPr>
        <p:spPr bwMode="auto">
          <a:xfrm>
            <a:off x="1569541" y="1196107"/>
            <a:ext cx="762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</a:p>
        </p:txBody>
      </p:sp>
      <p:sp>
        <p:nvSpPr>
          <p:cNvPr id="54" name="TextBox 33"/>
          <p:cNvSpPr txBox="1">
            <a:spLocks noChangeArrowheads="1"/>
          </p:cNvSpPr>
          <p:nvPr/>
        </p:nvSpPr>
        <p:spPr bwMode="auto">
          <a:xfrm>
            <a:off x="4174628" y="1167532"/>
            <a:ext cx="7604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</a:p>
        </p:txBody>
      </p:sp>
      <p:sp>
        <p:nvSpPr>
          <p:cNvPr id="55" name="TextBox 34"/>
          <p:cNvSpPr txBox="1">
            <a:spLocks noChangeArrowheads="1"/>
          </p:cNvSpPr>
          <p:nvPr/>
        </p:nvSpPr>
        <p:spPr bwMode="auto">
          <a:xfrm>
            <a:off x="6879728" y="1196107"/>
            <a:ext cx="7604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</a:p>
        </p:txBody>
      </p:sp>
      <p:sp>
        <p:nvSpPr>
          <p:cNvPr id="56" name="TextBox 35"/>
          <p:cNvSpPr txBox="1">
            <a:spLocks noChangeArrowheads="1"/>
          </p:cNvSpPr>
          <p:nvPr/>
        </p:nvSpPr>
        <p:spPr bwMode="auto">
          <a:xfrm>
            <a:off x="1385391" y="2324819"/>
            <a:ext cx="762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</a:p>
        </p:txBody>
      </p:sp>
      <p:sp>
        <p:nvSpPr>
          <p:cNvPr id="57" name="TextBox 36"/>
          <p:cNvSpPr txBox="1">
            <a:spLocks noChangeArrowheads="1"/>
          </p:cNvSpPr>
          <p:nvPr/>
        </p:nvSpPr>
        <p:spPr bwMode="auto">
          <a:xfrm>
            <a:off x="4014291" y="2331169"/>
            <a:ext cx="762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</a:p>
        </p:txBody>
      </p:sp>
      <p:sp>
        <p:nvSpPr>
          <p:cNvPr id="58" name="TextBox 37"/>
          <p:cNvSpPr txBox="1">
            <a:spLocks noChangeArrowheads="1"/>
          </p:cNvSpPr>
          <p:nvPr/>
        </p:nvSpPr>
        <p:spPr bwMode="auto">
          <a:xfrm>
            <a:off x="6903541" y="2315294"/>
            <a:ext cx="7604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＞</a:t>
            </a:r>
          </a:p>
        </p:txBody>
      </p:sp>
      <p:sp>
        <p:nvSpPr>
          <p:cNvPr id="3" name="圆角矩形标注 2"/>
          <p:cNvSpPr/>
          <p:nvPr/>
        </p:nvSpPr>
        <p:spPr>
          <a:xfrm>
            <a:off x="2280095" y="3219822"/>
            <a:ext cx="5172225" cy="1368152"/>
          </a:xfrm>
          <a:prstGeom prst="wedgeRoundRectCallout">
            <a:avLst>
              <a:gd name="adj1" fmla="val -59816"/>
              <a:gd name="adj2" fmla="val -111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除数大于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商小于被除数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除数小于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商大于被除数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除数等于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商等于被除数。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7624" y="3391672"/>
            <a:ext cx="663982" cy="892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9"/>
          <p:cNvSpPr txBox="1">
            <a:spLocks noChangeArrowheads="1"/>
          </p:cNvSpPr>
          <p:nvPr/>
        </p:nvSpPr>
        <p:spPr bwMode="auto">
          <a:xfrm>
            <a:off x="559593" y="975997"/>
            <a:ext cx="812006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想一想，把得数小于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的算式圈起来。</a:t>
            </a:r>
          </a:p>
        </p:txBody>
      </p:sp>
      <p:pic>
        <p:nvPicPr>
          <p:cNvPr id="76" name="图片 3" descr="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2270125"/>
            <a:ext cx="85820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圆角矩形 76"/>
          <p:cNvSpPr/>
          <p:nvPr/>
        </p:nvSpPr>
        <p:spPr>
          <a:xfrm>
            <a:off x="2108200" y="2238375"/>
            <a:ext cx="1439863" cy="15843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8" name="圆角矩形 77"/>
          <p:cNvSpPr/>
          <p:nvPr/>
        </p:nvSpPr>
        <p:spPr>
          <a:xfrm>
            <a:off x="3908425" y="2244725"/>
            <a:ext cx="1439863" cy="15843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Box 9"/>
          <p:cNvSpPr txBox="1">
            <a:spLocks noChangeArrowheads="1"/>
          </p:cNvSpPr>
          <p:nvPr/>
        </p:nvSpPr>
        <p:spPr bwMode="auto">
          <a:xfrm>
            <a:off x="508000" y="339502"/>
            <a:ext cx="8120063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   里填上“＞”“＜”或“＝”。</a:t>
            </a:r>
          </a:p>
        </p:txBody>
      </p:sp>
      <p:sp>
        <p:nvSpPr>
          <p:cNvPr id="109" name="椭圆 108"/>
          <p:cNvSpPr/>
          <p:nvPr/>
        </p:nvSpPr>
        <p:spPr>
          <a:xfrm>
            <a:off x="1566863" y="439073"/>
            <a:ext cx="431800" cy="4318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aphicFrame>
        <p:nvGraphicFramePr>
          <p:cNvPr id="110" name="Object 2"/>
          <p:cNvGraphicFramePr>
            <a:graphicFrameLocks noChangeAspect="1"/>
          </p:cNvGraphicFramePr>
          <p:nvPr/>
        </p:nvGraphicFramePr>
        <p:xfrm>
          <a:off x="1502122" y="1347614"/>
          <a:ext cx="2008187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0" name="公式" r:id="rId3" imgW="951865" imgH="393700" progId="Equation.KSEE3">
                  <p:embed/>
                </p:oleObj>
              </mc:Choice>
              <mc:Fallback>
                <p:oleObj name="公式" r:id="rId3" imgW="951865" imgH="393700" progId="Equation.KSEE3">
                  <p:embed/>
                  <p:pic>
                    <p:nvPicPr>
                      <p:cNvPr id="0" name="图片 246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2122" y="1347614"/>
                        <a:ext cx="2008187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" name="TextBox 8"/>
          <p:cNvSpPr txBox="1">
            <a:spLocks noChangeArrowheads="1"/>
          </p:cNvSpPr>
          <p:nvPr/>
        </p:nvSpPr>
        <p:spPr bwMode="auto">
          <a:xfrm>
            <a:off x="2187922" y="1484139"/>
            <a:ext cx="76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</a:rPr>
              <a:t>＜</a:t>
            </a:r>
          </a:p>
        </p:txBody>
      </p:sp>
      <p:sp>
        <p:nvSpPr>
          <p:cNvPr id="112" name="椭圆 111"/>
          <p:cNvSpPr/>
          <p:nvPr/>
        </p:nvSpPr>
        <p:spPr>
          <a:xfrm>
            <a:off x="2253009" y="1531764"/>
            <a:ext cx="503238" cy="50323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graphicFrame>
        <p:nvGraphicFramePr>
          <p:cNvPr id="113" name="Object 3"/>
          <p:cNvGraphicFramePr>
            <a:graphicFrameLocks noChangeAspect="1"/>
          </p:cNvGraphicFramePr>
          <p:nvPr/>
        </p:nvGraphicFramePr>
        <p:xfrm>
          <a:off x="4846984" y="1347614"/>
          <a:ext cx="2116138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1" name="公式" r:id="rId5" imgW="1002665" imgH="393700" progId="Equation.KSEE3">
                  <p:embed/>
                </p:oleObj>
              </mc:Choice>
              <mc:Fallback>
                <p:oleObj name="公式" r:id="rId5" imgW="1002665" imgH="393700" progId="Equation.KSEE3">
                  <p:embed/>
                  <p:pic>
                    <p:nvPicPr>
                      <p:cNvPr id="0" name="图片 246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6984" y="1347614"/>
                        <a:ext cx="2116138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" name="椭圆 113"/>
          <p:cNvSpPr/>
          <p:nvPr/>
        </p:nvSpPr>
        <p:spPr>
          <a:xfrm>
            <a:off x="5650259" y="1531764"/>
            <a:ext cx="503238" cy="50323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graphicFrame>
        <p:nvGraphicFramePr>
          <p:cNvPr id="115" name="Object 4"/>
          <p:cNvGraphicFramePr>
            <a:graphicFrameLocks noChangeAspect="1"/>
          </p:cNvGraphicFramePr>
          <p:nvPr/>
        </p:nvGraphicFramePr>
        <p:xfrm>
          <a:off x="1414809" y="2392189"/>
          <a:ext cx="2195513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2" name="公式" r:id="rId7" imgW="1040765" imgH="393700" progId="Equation.KSEE3">
                  <p:embed/>
                </p:oleObj>
              </mc:Choice>
              <mc:Fallback>
                <p:oleObj name="公式" r:id="rId7" imgW="1040765" imgH="393700" progId="Equation.KSEE3">
                  <p:embed/>
                  <p:pic>
                    <p:nvPicPr>
                      <p:cNvPr id="0" name="图片 246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4809" y="2392189"/>
                        <a:ext cx="2195513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6" name="椭圆 115"/>
          <p:cNvSpPr/>
          <p:nvPr/>
        </p:nvSpPr>
        <p:spPr>
          <a:xfrm>
            <a:off x="2257772" y="2576339"/>
            <a:ext cx="503237" cy="50323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graphicFrame>
        <p:nvGraphicFramePr>
          <p:cNvPr id="117" name="Object 5"/>
          <p:cNvGraphicFramePr>
            <a:graphicFrameLocks noChangeAspect="1"/>
          </p:cNvGraphicFramePr>
          <p:nvPr/>
        </p:nvGraphicFramePr>
        <p:xfrm>
          <a:off x="4691409" y="2355677"/>
          <a:ext cx="2328863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3" name="公式" r:id="rId9" imgW="1104900" imgH="393700" progId="Equation.KSEE3">
                  <p:embed/>
                </p:oleObj>
              </mc:Choice>
              <mc:Fallback>
                <p:oleObj name="公式" r:id="rId9" imgW="1104900" imgH="393700" progId="Equation.KSEE3">
                  <p:embed/>
                  <p:pic>
                    <p:nvPicPr>
                      <p:cNvPr id="0" name="图片 246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1409" y="2355677"/>
                        <a:ext cx="2328863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椭圆 117"/>
          <p:cNvSpPr/>
          <p:nvPr/>
        </p:nvSpPr>
        <p:spPr>
          <a:xfrm>
            <a:off x="5602634" y="2539827"/>
            <a:ext cx="503238" cy="503237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119" name="TextBox 16"/>
          <p:cNvSpPr txBox="1">
            <a:spLocks noChangeArrowheads="1"/>
          </p:cNvSpPr>
          <p:nvPr/>
        </p:nvSpPr>
        <p:spPr bwMode="auto">
          <a:xfrm>
            <a:off x="5562947" y="1476202"/>
            <a:ext cx="76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</a:rPr>
              <a:t>＜</a:t>
            </a:r>
          </a:p>
        </p:txBody>
      </p:sp>
      <p:sp>
        <p:nvSpPr>
          <p:cNvPr id="120" name="TextBox 17"/>
          <p:cNvSpPr txBox="1">
            <a:spLocks noChangeArrowheads="1"/>
          </p:cNvSpPr>
          <p:nvPr/>
        </p:nvSpPr>
        <p:spPr bwMode="auto">
          <a:xfrm>
            <a:off x="2226022" y="2511252"/>
            <a:ext cx="76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</a:rPr>
              <a:t>＞</a:t>
            </a:r>
          </a:p>
        </p:txBody>
      </p:sp>
      <p:sp>
        <p:nvSpPr>
          <p:cNvPr id="121" name="TextBox 18"/>
          <p:cNvSpPr txBox="1">
            <a:spLocks noChangeArrowheads="1"/>
          </p:cNvSpPr>
          <p:nvPr/>
        </p:nvSpPr>
        <p:spPr bwMode="auto">
          <a:xfrm>
            <a:off x="5594697" y="2492202"/>
            <a:ext cx="76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</a:rPr>
              <a:t>＞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9" grpId="0"/>
      <p:bldP spid="120" grpId="0"/>
      <p:bldP spid="1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34059" y="332360"/>
            <a:ext cx="22461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zh-CN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1094866" y="1288213"/>
                <a:ext cx="2312526" cy="6705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𝟕</m:t>
                          </m:r>
                        </m:den>
                      </m:f>
                      <m:r>
                        <a:rPr lang="en-US" altLang="zh-CN" sz="20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866" y="1288213"/>
                <a:ext cx="2312526" cy="67050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2257608" y="1288212"/>
                <a:ext cx="1603476" cy="6705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𝟑𝟔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𝟒𝟗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7608" y="1288212"/>
                <a:ext cx="1603476" cy="67050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矩形 20"/>
              <p:cNvSpPr/>
              <p:nvPr/>
            </p:nvSpPr>
            <p:spPr>
              <a:xfrm>
                <a:off x="4805703" y="1321250"/>
                <a:ext cx="2312526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𝟏𝟐𝟏</m:t>
                      </m:r>
                      <m:r>
                        <a:rPr lang="en-US" altLang="zh-CN" sz="18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矩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9213" y="1321250"/>
                <a:ext cx="2312526" cy="61279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22" name="直接连接符 21"/>
          <p:cNvCxnSpPr/>
          <p:nvPr/>
        </p:nvCxnSpPr>
        <p:spPr>
          <a:xfrm>
            <a:off x="5573602" y="1521253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204303" y="1707261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2"/>
          <p:cNvSpPr txBox="1">
            <a:spLocks noChangeArrowheads="1"/>
          </p:cNvSpPr>
          <p:nvPr/>
        </p:nvSpPr>
        <p:spPr bwMode="auto">
          <a:xfrm>
            <a:off x="6219082" y="1828789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endParaRPr lang="zh-CN" altLang="en-US" sz="1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25" name="TextBox 22"/>
          <p:cNvSpPr txBox="1">
            <a:spLocks noChangeArrowheads="1"/>
          </p:cNvSpPr>
          <p:nvPr/>
        </p:nvSpPr>
        <p:spPr bwMode="auto">
          <a:xfrm>
            <a:off x="5557153" y="1275606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  <a:latin typeface="+mn-ea"/>
                <a:ea typeface="+mn-ea"/>
              </a:rPr>
              <a:t>11</a:t>
            </a:r>
            <a:endParaRPr lang="zh-CN" altLang="en-US" sz="1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矩形 25"/>
              <p:cNvSpPr/>
              <p:nvPr/>
            </p:nvSpPr>
            <p:spPr>
              <a:xfrm>
                <a:off x="6171451" y="1430580"/>
                <a:ext cx="160347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𝟏𝟑𝟐</m:t>
                      </m:r>
                    </m:oMath>
                  </m:oMathPara>
                </a14:m>
                <a:endParaRPr lang="zh-CN" altLang="zh-CN" sz="18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矩形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206" y="1430580"/>
                <a:ext cx="160347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矩形 26"/>
              <p:cNvSpPr/>
              <p:nvPr/>
            </p:nvSpPr>
            <p:spPr>
              <a:xfrm>
                <a:off x="880838" y="2302240"/>
                <a:ext cx="2312526" cy="6705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𝟗</m:t>
                          </m:r>
                        </m:den>
                      </m:f>
                      <m:r>
                        <a:rPr lang="en-US" altLang="zh-CN" sz="20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矩形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838" y="2302240"/>
                <a:ext cx="2312526" cy="67050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28" name="直接连接符 27"/>
          <p:cNvCxnSpPr/>
          <p:nvPr/>
        </p:nvCxnSpPr>
        <p:spPr>
          <a:xfrm>
            <a:off x="1790443" y="2767313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2159653" y="2345000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2246528" y="2130967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endParaRPr lang="zh-CN" altLang="en-US" sz="1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31" name="TextBox 22"/>
          <p:cNvSpPr txBox="1">
            <a:spLocks noChangeArrowheads="1"/>
          </p:cNvSpPr>
          <p:nvPr/>
        </p:nvSpPr>
        <p:spPr bwMode="auto">
          <a:xfrm>
            <a:off x="1771755" y="2888547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  <a:latin typeface="+mn-ea"/>
                <a:ea typeface="+mn-ea"/>
              </a:rPr>
              <a:t>3</a:t>
            </a:r>
            <a:endParaRPr lang="zh-CN" altLang="en-US" sz="1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矩形 31"/>
              <p:cNvSpPr/>
              <p:nvPr/>
            </p:nvSpPr>
            <p:spPr>
              <a:xfrm>
                <a:off x="2039483" y="2298420"/>
                <a:ext cx="1603476" cy="6705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𝟐𝟏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矩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9483" y="2298420"/>
                <a:ext cx="1603476" cy="67050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矩形 32"/>
              <p:cNvSpPr/>
              <p:nvPr/>
            </p:nvSpPr>
            <p:spPr>
              <a:xfrm>
                <a:off x="4608424" y="2357606"/>
                <a:ext cx="2312526" cy="6705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𝟏𝟑</m:t>
                          </m:r>
                        </m:den>
                      </m:f>
                      <m:r>
                        <a:rPr lang="en-US" altLang="zh-CN" sz="20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矩形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1934" y="2357606"/>
                <a:ext cx="2312526" cy="67050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34" name="直接连接符 33"/>
          <p:cNvCxnSpPr/>
          <p:nvPr/>
        </p:nvCxnSpPr>
        <p:spPr>
          <a:xfrm>
            <a:off x="6105476" y="2774026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5492057" y="2393093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22"/>
          <p:cNvSpPr txBox="1">
            <a:spLocks noChangeArrowheads="1"/>
          </p:cNvSpPr>
          <p:nvPr/>
        </p:nvSpPr>
        <p:spPr bwMode="auto">
          <a:xfrm>
            <a:off x="5505238" y="2174417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endParaRPr lang="zh-CN" altLang="en-US" sz="1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37" name="TextBox 22"/>
          <p:cNvSpPr txBox="1">
            <a:spLocks noChangeArrowheads="1"/>
          </p:cNvSpPr>
          <p:nvPr/>
        </p:nvSpPr>
        <p:spPr bwMode="auto">
          <a:xfrm>
            <a:off x="6026126" y="2907814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endParaRPr lang="zh-CN" altLang="en-US" sz="1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矩形 37"/>
              <p:cNvSpPr/>
              <p:nvPr/>
            </p:nvSpPr>
            <p:spPr>
              <a:xfrm>
                <a:off x="5997326" y="2345000"/>
                <a:ext cx="1603476" cy="6705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𝟏𝟑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8" name="矩形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3371" y="2345000"/>
                <a:ext cx="1603476" cy="67050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矩形 38"/>
              <p:cNvSpPr/>
              <p:nvPr/>
            </p:nvSpPr>
            <p:spPr>
              <a:xfrm>
                <a:off x="859258" y="3337280"/>
                <a:ext cx="2312526" cy="6705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𝟖</m:t>
                          </m:r>
                        </m:den>
                      </m:f>
                      <m:r>
                        <a:rPr lang="en-US" altLang="zh-CN" sz="20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" name="矩形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258" y="3337280"/>
                <a:ext cx="2312526" cy="67050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40" name="直接连接符 39"/>
          <p:cNvCxnSpPr/>
          <p:nvPr/>
        </p:nvCxnSpPr>
        <p:spPr>
          <a:xfrm>
            <a:off x="2168871" y="3782226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1717205" y="3392241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22"/>
          <p:cNvSpPr txBox="1">
            <a:spLocks noChangeArrowheads="1"/>
          </p:cNvSpPr>
          <p:nvPr/>
        </p:nvSpPr>
        <p:spPr bwMode="auto">
          <a:xfrm>
            <a:off x="1791056" y="3214160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endParaRPr lang="zh-CN" altLang="en-US" sz="1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43" name="TextBox 22"/>
          <p:cNvSpPr txBox="1">
            <a:spLocks noChangeArrowheads="1"/>
          </p:cNvSpPr>
          <p:nvPr/>
        </p:nvSpPr>
        <p:spPr bwMode="auto">
          <a:xfrm>
            <a:off x="2190904" y="3921703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endParaRPr lang="zh-CN" altLang="en-US" sz="1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矩形 43"/>
              <p:cNvSpPr/>
              <p:nvPr/>
            </p:nvSpPr>
            <p:spPr>
              <a:xfrm>
                <a:off x="1999003" y="3359703"/>
                <a:ext cx="1603476" cy="6705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4" name="矩形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9003" y="3359703"/>
                <a:ext cx="1603476" cy="67050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矩形 44"/>
              <p:cNvSpPr/>
              <p:nvPr/>
            </p:nvSpPr>
            <p:spPr>
              <a:xfrm>
                <a:off x="4690685" y="3378774"/>
                <a:ext cx="2312526" cy="6705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en-US" altLang="zh-CN" sz="20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5" name="矩形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2440" y="3378774"/>
                <a:ext cx="2312526" cy="67050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46" name="直接连接符 45"/>
          <p:cNvCxnSpPr/>
          <p:nvPr/>
        </p:nvCxnSpPr>
        <p:spPr>
          <a:xfrm>
            <a:off x="5508104" y="3795886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6125142" y="3421208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22"/>
          <p:cNvSpPr txBox="1">
            <a:spLocks noChangeArrowheads="1"/>
          </p:cNvSpPr>
          <p:nvPr/>
        </p:nvSpPr>
        <p:spPr bwMode="auto">
          <a:xfrm>
            <a:off x="6124118" y="3248901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endParaRPr lang="zh-CN" altLang="en-US" sz="1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49" name="TextBox 22"/>
          <p:cNvSpPr txBox="1">
            <a:spLocks noChangeArrowheads="1"/>
          </p:cNvSpPr>
          <p:nvPr/>
        </p:nvSpPr>
        <p:spPr bwMode="auto">
          <a:xfrm>
            <a:off x="5573602" y="3981358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  <a:latin typeface="+mn-ea"/>
                <a:ea typeface="+mn-ea"/>
              </a:rPr>
              <a:t>5</a:t>
            </a:r>
            <a:endParaRPr lang="zh-CN" altLang="en-US" sz="1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矩形 49"/>
              <p:cNvSpPr/>
              <p:nvPr/>
            </p:nvSpPr>
            <p:spPr>
              <a:xfrm>
                <a:off x="5803446" y="3370897"/>
                <a:ext cx="1603476" cy="6705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zh-CN" sz="20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0" name="矩形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0131" y="3379152"/>
                <a:ext cx="1603476" cy="67050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矩形 50"/>
              <p:cNvSpPr/>
              <p:nvPr/>
            </p:nvSpPr>
            <p:spPr>
              <a:xfrm>
                <a:off x="814134" y="1318598"/>
                <a:ext cx="1030368" cy="622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51" name="矩形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134" y="1318598"/>
                <a:ext cx="1030368" cy="622414"/>
              </a:xfrm>
              <a:prstGeom prst="rect">
                <a:avLst/>
              </a:prstGeom>
              <a:blipFill rotWithShape="1">
                <a:blip r:embed="rId15"/>
                <a:stretch>
                  <a:fillRect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矩形 53"/>
              <p:cNvSpPr/>
              <p:nvPr/>
            </p:nvSpPr>
            <p:spPr>
              <a:xfrm>
                <a:off x="4330479" y="1349714"/>
                <a:ext cx="1515920" cy="6240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1800" b="1" i="1" smtClean="0">
                        <a:latin typeface="Cambria Math" panose="02040503050406030204" pitchFamily="18" charset="0"/>
                      </a:rPr>
                      <m:t>𝟏𝟐𝟏</m:t>
                    </m:r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𝟏𝟏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54" name="矩形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0479" y="1349714"/>
                <a:ext cx="1515920" cy="624082"/>
              </a:xfrm>
              <a:prstGeom prst="rect">
                <a:avLst/>
              </a:prstGeom>
              <a:blipFill rotWithShape="1">
                <a:blip r:embed="rId16"/>
                <a:stretch>
                  <a:fillRect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矩形 54"/>
              <p:cNvSpPr/>
              <p:nvPr/>
            </p:nvSpPr>
            <p:spPr>
              <a:xfrm>
                <a:off x="805019" y="3387401"/>
                <a:ext cx="1030368" cy="622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effectLst/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55" name="矩形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019" y="3387401"/>
                <a:ext cx="1030368" cy="622414"/>
              </a:xfrm>
              <a:prstGeom prst="rect">
                <a:avLst/>
              </a:prstGeom>
              <a:blipFill rotWithShape="1">
                <a:blip r:embed="rId17"/>
                <a:stretch>
                  <a:fillRect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矩形 55"/>
              <p:cNvSpPr/>
              <p:nvPr/>
            </p:nvSpPr>
            <p:spPr>
              <a:xfrm>
                <a:off x="4492575" y="3484174"/>
                <a:ext cx="1030368" cy="622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56" name="矩形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2575" y="3484174"/>
                <a:ext cx="1030368" cy="622414"/>
              </a:xfrm>
              <a:prstGeom prst="rect">
                <a:avLst/>
              </a:prstGeom>
              <a:blipFill rotWithShape="1">
                <a:blip r:embed="rId18"/>
                <a:stretch>
                  <a:fillRect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矩形 56"/>
              <p:cNvSpPr/>
              <p:nvPr/>
            </p:nvSpPr>
            <p:spPr>
              <a:xfrm>
                <a:off x="4420562" y="2419709"/>
                <a:ext cx="1030368" cy="622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𝟏𝟑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57" name="矩形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0562" y="2419709"/>
                <a:ext cx="1030368" cy="622414"/>
              </a:xfrm>
              <a:prstGeom prst="rect">
                <a:avLst/>
              </a:prstGeom>
              <a:blipFill rotWithShape="1">
                <a:blip r:embed="rId19"/>
                <a:stretch>
                  <a:fillRect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矩形 57"/>
              <p:cNvSpPr/>
              <p:nvPr/>
            </p:nvSpPr>
            <p:spPr>
              <a:xfrm>
                <a:off x="738519" y="2376729"/>
                <a:ext cx="1030368" cy="622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　</a:t>
                </a:r>
                <a:endParaRPr lang="zh-CN" altLang="en-US" sz="24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58" name="矩形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519" y="2376729"/>
                <a:ext cx="1030368" cy="622414"/>
              </a:xfrm>
              <a:prstGeom prst="rect">
                <a:avLst/>
              </a:prstGeom>
              <a:blipFill rotWithShape="1">
                <a:blip r:embed="rId20"/>
                <a:stretch>
                  <a:fillRect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59" name="直接连接符 58"/>
          <p:cNvCxnSpPr/>
          <p:nvPr/>
        </p:nvCxnSpPr>
        <p:spPr>
          <a:xfrm>
            <a:off x="6034039" y="3819650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5600389" y="3433477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22"/>
          <p:cNvSpPr txBox="1">
            <a:spLocks noChangeArrowheads="1"/>
          </p:cNvSpPr>
          <p:nvPr/>
        </p:nvSpPr>
        <p:spPr bwMode="auto">
          <a:xfrm>
            <a:off x="5572576" y="3222072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  <a:latin typeface="+mn-ea"/>
                <a:ea typeface="+mn-ea"/>
              </a:rPr>
              <a:t>2</a:t>
            </a:r>
            <a:endParaRPr lang="zh-CN" altLang="en-US" sz="1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62" name="TextBox 22"/>
          <p:cNvSpPr txBox="1">
            <a:spLocks noChangeArrowheads="1"/>
          </p:cNvSpPr>
          <p:nvPr/>
        </p:nvSpPr>
        <p:spPr bwMode="auto">
          <a:xfrm>
            <a:off x="6103468" y="3999900"/>
            <a:ext cx="4048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endParaRPr lang="zh-CN" altLang="en-US" sz="1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graphicFrame>
        <p:nvGraphicFramePr>
          <p:cNvPr id="2" name="内容占位符 1">
            <a:hlinkClick r:id="" action="ppaction://ole?verb=0"/>
          </p:cNvPr>
          <p:cNvGraphicFramePr>
            <a:graphicFrameLocks noGrp="1" noChangeAspect="1"/>
          </p:cNvGraphicFramePr>
          <p:nvPr>
            <p:ph sz="half" idx="1"/>
          </p:nvPr>
        </p:nvGraphicFramePr>
        <p:xfrm>
          <a:off x="2019300" y="2789437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21" imgW="914400" imgH="215900" progId="Equation.KSEE3">
                  <p:embed/>
                </p:oleObj>
              </mc:Choice>
              <mc:Fallback>
                <p:oleObj r:id="rId21" imgW="914400" imgH="2159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019300" y="2789437"/>
                        <a:ext cx="914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内容占位符 8"/>
          <p:cNvPicPr>
            <a:picLocks noGrp="1" noChangeAspect="1"/>
          </p:cNvPicPr>
          <p:nvPr>
            <p:ph sz="half" idx="2"/>
          </p:nvPr>
        </p:nvPicPr>
        <p:blipFill>
          <a:blip r:embed="rId23"/>
          <a:stretch>
            <a:fillRect/>
          </a:stretch>
        </p:blipFill>
        <p:spPr>
          <a:xfrm>
            <a:off x="6798310" y="2302510"/>
            <a:ext cx="347980" cy="35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500"/>
                            </p:stCondLst>
                            <p:childTnLst>
                              <p:par>
                                <p:cTn id="1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1" grpId="0" bldLvl="0" animBg="1"/>
      <p:bldP spid="24" grpId="0"/>
      <p:bldP spid="25" grpId="0"/>
      <p:bldP spid="26" grpId="0" bldLvl="0" animBg="1"/>
      <p:bldP spid="27" grpId="0"/>
      <p:bldP spid="30" grpId="0"/>
      <p:bldP spid="31" grpId="0"/>
      <p:bldP spid="32" grpId="0"/>
      <p:bldP spid="33" grpId="0" bldLvl="0" animBg="1"/>
      <p:bldP spid="36" grpId="0"/>
      <p:bldP spid="37" grpId="0"/>
      <p:bldP spid="38" grpId="0" bldLvl="0" animBg="1"/>
      <p:bldP spid="39" grpId="0"/>
      <p:bldP spid="42" grpId="0"/>
      <p:bldP spid="43" grpId="0"/>
      <p:bldP spid="44" grpId="0"/>
      <p:bldP spid="45" grpId="0" bldLvl="0" animBg="1"/>
      <p:bldP spid="48" grpId="0"/>
      <p:bldP spid="49" grpId="0"/>
      <p:bldP spid="50" grpId="0" bldLvl="0" animBg="1"/>
      <p:bldP spid="61" grpId="0"/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539552" y="195486"/>
                <a:ext cx="7848872" cy="14289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4.</a:t>
                </a:r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幼儿园买了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千克糖果</a:t>
                </a:r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如果每个小朋友分得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千克糖果</a:t>
                </a:r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可以分给多少个小朋友</a:t>
                </a:r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?</a:t>
                </a:r>
                <a:endParaRPr lang="zh-CN" altLang="zh-CN" sz="2400" b="1" dirty="0">
                  <a:solidFill>
                    <a:srgbClr val="00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95486"/>
                <a:ext cx="7848872" cy="1428981"/>
              </a:xfrm>
              <a:prstGeom prst="rect">
                <a:avLst/>
              </a:prstGeom>
              <a:blipFill rotWithShape="1">
                <a:blip r:embed="rId2"/>
                <a:stretch>
                  <a:fillRect l="-1243" r="-3108" b="-94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2032642" y="2240938"/>
                <a:ext cx="2299367" cy="8036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200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zh-CN" sz="32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2642" y="2240938"/>
                <a:ext cx="2299367" cy="803682"/>
              </a:xfrm>
              <a:prstGeom prst="rect">
                <a:avLst/>
              </a:prstGeom>
              <a:blipFill rotWithShape="1">
                <a:blip r:embed="rId3"/>
                <a:stretch>
                  <a:fillRect b="-76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2464690" y="2139702"/>
                <a:ext cx="2312526" cy="9002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altLang="zh-CN" sz="28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𝟔</m:t>
                      </m:r>
                    </m:oMath>
                  </m:oMathPara>
                </a14:m>
                <a:endParaRPr lang="zh-CN" altLang="zh-CN" sz="28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4690" y="2139702"/>
                <a:ext cx="2312526" cy="90024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11" name="直接连接符 10"/>
          <p:cNvCxnSpPr/>
          <p:nvPr/>
        </p:nvCxnSpPr>
        <p:spPr>
          <a:xfrm>
            <a:off x="3370745" y="2744301"/>
            <a:ext cx="250208" cy="162178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807382" y="2438223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3889277" y="2160065"/>
            <a:ext cx="404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1" dirty="0">
                <a:solidFill>
                  <a:srgbClr val="0000FF"/>
                </a:solidFill>
              </a:rPr>
              <a:t>2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sp>
        <p:nvSpPr>
          <p:cNvPr id="14" name="TextBox 22"/>
          <p:cNvSpPr txBox="1">
            <a:spLocks noChangeArrowheads="1"/>
          </p:cNvSpPr>
          <p:nvPr/>
        </p:nvSpPr>
        <p:spPr bwMode="auto">
          <a:xfrm>
            <a:off x="3347607" y="2825390"/>
            <a:ext cx="404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600" b="1" dirty="0">
                <a:solidFill>
                  <a:srgbClr val="0000FF"/>
                </a:solidFill>
              </a:rPr>
              <a:t>1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212971" y="2347748"/>
            <a:ext cx="16305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=8 (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</a:p>
        </p:txBody>
      </p:sp>
      <p:sp>
        <p:nvSpPr>
          <p:cNvPr id="17" name="矩形 16"/>
          <p:cNvSpPr/>
          <p:nvPr/>
        </p:nvSpPr>
        <p:spPr>
          <a:xfrm>
            <a:off x="1870023" y="3405861"/>
            <a:ext cx="3743332" cy="559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答：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可以分给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个小朋友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/>
      <p:bldP spid="13" grpId="0"/>
      <p:bldP spid="14" grpId="0"/>
      <p:bldP spid="16" grpId="0"/>
      <p:bldP spid="16" grpId="1"/>
      <p:bldP spid="17" grpId="0"/>
      <p:bldP spid="17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577</Words>
  <Application>Microsoft Office PowerPoint</Application>
  <PresentationFormat>全屏显示(16:9)</PresentationFormat>
  <Paragraphs>122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楷体</vt:lpstr>
      <vt:lpstr>Calibri</vt:lpstr>
      <vt:lpstr>幼圆</vt:lpstr>
      <vt:lpstr>宋体</vt:lpstr>
      <vt:lpstr>Arial</vt:lpstr>
      <vt:lpstr>Cambria Math</vt:lpstr>
      <vt:lpstr>黑体</vt:lpstr>
      <vt:lpstr>Office 主题</vt:lpstr>
      <vt:lpstr>1_Office 主题</vt:lpstr>
      <vt:lpstr>公式</vt:lpstr>
      <vt:lpstr>WPS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2019-10-18T06:48:07Z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